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5E3"/>
    <a:srgbClr val="005093"/>
    <a:srgbClr val="D8117D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4613"/>
  </p:normalViewPr>
  <p:slideViewPr>
    <p:cSldViewPr snapToGrid="0" snapToObjects="1" showGuides="1">
      <p:cViewPr>
        <p:scale>
          <a:sx n="50" d="100"/>
          <a:sy n="50" d="100"/>
        </p:scale>
        <p:origin x="660" y="-4056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33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9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395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691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56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86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86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21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68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98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E3A0-905B-488A-803E-5DC6A3B8065D}" type="datetimeFigureOut">
              <a:rPr lang="de-DE" smtClean="0"/>
              <a:t>08.01.2020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2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usegalaxy.eu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hyperlink" Target="https://training.galaxyproject.org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hicexplorer.readthedocs.io/" TargetMode="Externa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4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rgbClr val="E4E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84261"/>
              </p:ext>
            </p:extLst>
          </p:nvPr>
        </p:nvGraphicFramePr>
        <p:xfrm>
          <a:off x="1452258" y="9049440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7940"/>
              </p:ext>
            </p:extLst>
          </p:nvPr>
        </p:nvGraphicFramePr>
        <p:xfrm>
          <a:off x="15708016" y="9050311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services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917688" y="41446975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63" y="41149498"/>
            <a:ext cx="1637266" cy="1440000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869906"/>
              </p:ext>
            </p:extLst>
          </p:nvPr>
        </p:nvGraphicFramePr>
        <p:xfrm>
          <a:off x="906196" y="37349396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40382"/>
              </p:ext>
            </p:extLst>
          </p:nvPr>
        </p:nvGraphicFramePr>
        <p:xfrm>
          <a:off x="15873733" y="2764603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Training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94754"/>
              </p:ext>
            </p:extLst>
          </p:nvPr>
        </p:nvGraphicFramePr>
        <p:xfrm>
          <a:off x="1453955" y="18106640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information on the project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557" y="41204977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1959282" y="3099591"/>
            <a:ext cx="27056288" cy="4872744"/>
            <a:chOff x="1214773" y="3099591"/>
            <a:chExt cx="27800797" cy="4872744"/>
          </a:xfrm>
        </p:grpSpPr>
        <p:sp>
          <p:nvSpPr>
            <p:cNvPr id="30" name="Textfeld 29"/>
            <p:cNvSpPr txBox="1"/>
            <p:nvPr/>
          </p:nvSpPr>
          <p:spPr>
            <a:xfrm>
              <a:off x="8364654" y="3099591"/>
              <a:ext cx="20650916" cy="487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</a:p>
            <a:p>
              <a:pPr>
                <a:lnSpc>
                  <a:spcPct val="110000"/>
                </a:lnSpc>
              </a:pP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3356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4632153" y="5455284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4000" dirty="0">
              <a:solidFill>
                <a:srgbClr val="005093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46626"/>
              </p:ext>
            </p:extLst>
          </p:nvPr>
        </p:nvGraphicFramePr>
        <p:xfrm>
          <a:off x="1438546" y="2104541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feld 50"/>
          <p:cNvSpPr txBox="1"/>
          <p:nvPr/>
        </p:nvSpPr>
        <p:spPr>
          <a:xfrm>
            <a:off x="1655042" y="10276382"/>
            <a:ext cx="13213708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https://training.galaxyproject.org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de-DE" sz="3200" dirty="0" smtClean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8"/>
              </a:rPr>
              <a:t>https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8"/>
              </a:rPr>
              <a:t>://usegalaxy.eu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and 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55042" y="19265501"/>
            <a:ext cx="13068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 smtClean="0"/>
              <a:t>de.NBI</a:t>
            </a:r>
            <a:r>
              <a:rPr lang="en-US" sz="3200" dirty="0"/>
              <a:t>,</a:t>
            </a:r>
            <a:r>
              <a:rPr lang="en-US" sz="3200" dirty="0" smtClean="0"/>
              <a:t> ELIXIR </a:t>
            </a:r>
            <a:r>
              <a:rPr lang="en-US" sz="3200" dirty="0" err="1" smtClean="0"/>
              <a:t>andEOSC</a:t>
            </a:r>
            <a:r>
              <a:rPr lang="en-US" sz="3200" dirty="0" smtClean="0"/>
              <a:t>-life </a:t>
            </a:r>
            <a:r>
              <a:rPr lang="en-US" sz="3200" dirty="0"/>
              <a:t>to deliver high-class services for epigenetic research.</a:t>
            </a:r>
          </a:p>
        </p:txBody>
      </p:sp>
      <p:pic>
        <p:nvPicPr>
          <p:cNvPr id="33" name="Grafik 64"/>
          <p:cNvPicPr/>
          <p:nvPr/>
        </p:nvPicPr>
        <p:blipFill>
          <a:blip r:embed="rId9"/>
          <a:stretch/>
        </p:blipFill>
        <p:spPr>
          <a:xfrm>
            <a:off x="6086621" y="23631264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35" name="Grafik 65"/>
          <p:cNvPicPr/>
          <p:nvPr/>
        </p:nvPicPr>
        <p:blipFill>
          <a:blip r:embed="rId10"/>
          <a:stretch/>
        </p:blipFill>
        <p:spPr>
          <a:xfrm>
            <a:off x="1693541" y="23779584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2" name="Grafik 70"/>
          <p:cNvPicPr/>
          <p:nvPr/>
        </p:nvPicPr>
        <p:blipFill>
          <a:blip r:embed="rId11"/>
          <a:stretch/>
        </p:blipFill>
        <p:spPr>
          <a:xfrm>
            <a:off x="11142101" y="23722704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3" name="CustomShape 21"/>
          <p:cNvSpPr/>
          <p:nvPr/>
        </p:nvSpPr>
        <p:spPr>
          <a:xfrm>
            <a:off x="1570047" y="24716664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25,649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856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7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,300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packages</a:t>
            </a:r>
            <a:endParaRPr lang="en-US" sz="3200" b="0" strike="noStrike" spc="-1" dirty="0"/>
          </a:p>
        </p:txBody>
      </p:sp>
      <p:sp>
        <p:nvSpPr>
          <p:cNvPr id="45" name="CustomShape 22"/>
          <p:cNvSpPr/>
          <p:nvPr/>
        </p:nvSpPr>
        <p:spPr>
          <a:xfrm>
            <a:off x="5989001" y="24700889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33,000 containers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46" name="CustomShape 23"/>
          <p:cNvSpPr/>
          <p:nvPr/>
        </p:nvSpPr>
        <p:spPr>
          <a:xfrm>
            <a:off x="10938667" y="24664081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43,998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223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47" name="Grafik 5"/>
          <p:cNvPicPr/>
          <p:nvPr/>
        </p:nvPicPr>
        <p:blipFill>
          <a:blip r:embed="rId12"/>
          <a:stretch/>
        </p:blipFill>
        <p:spPr>
          <a:xfrm>
            <a:off x="3972168" y="33056720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48" name="CustomShape 26"/>
          <p:cNvSpPr/>
          <p:nvPr/>
        </p:nvSpPr>
        <p:spPr>
          <a:xfrm>
            <a:off x="1655042" y="30780268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49" name="Line 30"/>
          <p:cNvSpPr/>
          <p:nvPr/>
        </p:nvSpPr>
        <p:spPr>
          <a:xfrm flipH="1">
            <a:off x="5912801" y="24460290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" name="Line 31"/>
          <p:cNvSpPr/>
          <p:nvPr/>
        </p:nvSpPr>
        <p:spPr>
          <a:xfrm flipH="1">
            <a:off x="10741649" y="24453144"/>
            <a:ext cx="0" cy="6032018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" name="Textfeld 50"/>
          <p:cNvSpPr txBox="1"/>
          <p:nvPr/>
        </p:nvSpPr>
        <p:spPr>
          <a:xfrm>
            <a:off x="1655041" y="22615103"/>
            <a:ext cx="1324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4" name="CustomShape 27"/>
          <p:cNvSpPr/>
          <p:nvPr/>
        </p:nvSpPr>
        <p:spPr>
          <a:xfrm>
            <a:off x="1218579" y="36419833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virtualization,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5" name="CustomShape 20"/>
          <p:cNvSpPr/>
          <p:nvPr/>
        </p:nvSpPr>
        <p:spPr>
          <a:xfrm>
            <a:off x="15873733" y="10211207"/>
            <a:ext cx="12734816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56" name="Picture 55"/>
          <p:cNvPicPr/>
          <p:nvPr/>
        </p:nvPicPr>
        <p:blipFill>
          <a:blip r:embed="rId13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graphicFrame>
        <p:nvGraphicFramePr>
          <p:cNvPr id="59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97167"/>
              </p:ext>
            </p:extLst>
          </p:nvPr>
        </p:nvGraphicFramePr>
        <p:xfrm>
          <a:off x="15864909" y="1717896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report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Picture 59"/>
          <p:cNvPicPr/>
          <p:nvPr/>
        </p:nvPicPr>
        <p:blipFill rotWithShape="1">
          <a:blip r:embed="rId14"/>
          <a:srcRect b="36146"/>
          <a:stretch/>
        </p:blipFill>
        <p:spPr>
          <a:xfrm>
            <a:off x="25830828" y="19555642"/>
            <a:ext cx="3021801" cy="2623072"/>
          </a:xfrm>
          <a:prstGeom prst="rect">
            <a:avLst/>
          </a:prstGeom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15"/>
          <a:stretch/>
        </p:blipFill>
        <p:spPr>
          <a:xfrm>
            <a:off x="25896600" y="24103009"/>
            <a:ext cx="3048921" cy="2790732"/>
          </a:xfrm>
          <a:prstGeom prst="rect">
            <a:avLst/>
          </a:prstGeom>
          <a:ln>
            <a:noFill/>
          </a:ln>
        </p:spPr>
      </p:pic>
      <p:sp>
        <p:nvSpPr>
          <p:cNvPr id="62" name="Rectangle 61"/>
          <p:cNvSpPr/>
          <p:nvPr/>
        </p:nvSpPr>
        <p:spPr>
          <a:xfrm>
            <a:off x="15969057" y="18408799"/>
            <a:ext cx="1284624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Maintenance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endParaRPr lang="en-US" sz="3200" spc="-1" dirty="0">
              <a:solidFill>
                <a:srgbClr val="000000"/>
              </a:solidFill>
              <a:ea typeface="DejaVu Sans"/>
            </a:endParaRPr>
          </a:p>
          <a:p>
            <a:pPr marL="9162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Extending available tools with new functions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Loop detection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more file formats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-C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data analysis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Validation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of loops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training material: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  <a:hlinkClick r:id="rId16"/>
              </a:rPr>
              <a:t>https://hicexplorer.readthedocs.io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 smtClean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</a:rPr>
              <a:t>scHiCExplorer</a:t>
            </a:r>
            <a:r>
              <a:rPr lang="en-US" sz="3200" b="1" spc="-1" dirty="0" smtClean="0">
                <a:solidFill>
                  <a:srgbClr val="000000"/>
                </a:solidFill>
              </a:rPr>
              <a:t>:</a:t>
            </a: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spc="-1" dirty="0" smtClean="0">
                <a:solidFill>
                  <a:srgbClr val="000000"/>
                </a:solidFill>
              </a:rPr>
              <a:t>New software to support single-cell Hi-C data analysis: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Tools to </a:t>
            </a:r>
            <a:r>
              <a:rPr lang="en-US" sz="3200" spc="-1" dirty="0" err="1" smtClean="0">
                <a:solidFill>
                  <a:srgbClr val="000000"/>
                </a:solidFill>
              </a:rPr>
              <a:t>demultiplex</a:t>
            </a:r>
            <a:r>
              <a:rPr lang="en-US" sz="3200" spc="-1" dirty="0">
                <a:solidFill>
                  <a:srgbClr val="000000"/>
                </a:solidFill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</a:rPr>
              <a:t>raw </a:t>
            </a:r>
            <a:r>
              <a:rPr lang="en-US" sz="3200" spc="-1" dirty="0" err="1" smtClean="0">
                <a:solidFill>
                  <a:srgbClr val="000000"/>
                </a:solidFill>
              </a:rPr>
              <a:t>fastq</a:t>
            </a:r>
            <a:r>
              <a:rPr lang="en-US" sz="3200" spc="-1" dirty="0" smtClean="0">
                <a:solidFill>
                  <a:srgbClr val="000000"/>
                </a:solidFill>
              </a:rPr>
              <a:t> files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>
                <a:solidFill>
                  <a:srgbClr val="000000"/>
                </a:solidFill>
              </a:rPr>
              <a:t>C</a:t>
            </a:r>
            <a:r>
              <a:rPr lang="en-US" sz="3200" spc="-1" dirty="0" smtClean="0">
                <a:solidFill>
                  <a:srgbClr val="000000"/>
                </a:solidFill>
              </a:rPr>
              <a:t>reate </a:t>
            </a:r>
            <a:r>
              <a:rPr lang="en-US" sz="3200" spc="-1" dirty="0" err="1" smtClean="0">
                <a:solidFill>
                  <a:srgbClr val="000000"/>
                </a:solidFill>
              </a:rPr>
              <a:t>mCool</a:t>
            </a:r>
            <a:r>
              <a:rPr lang="en-US" sz="3200" spc="-1" dirty="0" smtClean="0">
                <a:solidFill>
                  <a:srgbClr val="000000"/>
                </a:solidFill>
              </a:rPr>
              <a:t> matrices and manipulation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to reduce dimensions of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to cluster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  <a:endParaRPr lang="en-US" sz="3200" spc="-1" dirty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/>
          </a:p>
        </p:txBody>
      </p:sp>
      <p:sp>
        <p:nvSpPr>
          <p:cNvPr id="63" name="Textfeld 50"/>
          <p:cNvSpPr txBox="1"/>
          <p:nvPr/>
        </p:nvSpPr>
        <p:spPr>
          <a:xfrm>
            <a:off x="15969057" y="29221669"/>
            <a:ext cx="132397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pic>
        <p:nvPicPr>
          <p:cNvPr id="64" name="Picture 63"/>
          <p:cNvPicPr/>
          <p:nvPr/>
        </p:nvPicPr>
        <p:blipFill>
          <a:blip r:embed="rId17"/>
          <a:srcRect t="13314" b="6806"/>
          <a:stretch/>
        </p:blipFill>
        <p:spPr>
          <a:xfrm>
            <a:off x="22261860" y="30171076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5" name="Table 29"/>
          <p:cNvGraphicFramePr/>
          <p:nvPr>
            <p:extLst>
              <p:ext uri="{D42A27DB-BD31-4B8C-83A1-F6EECF244321}">
                <p14:modId xmlns:p14="http://schemas.microsoft.com/office/powerpoint/2010/main" val="1518586424"/>
              </p:ext>
            </p:extLst>
          </p:nvPr>
        </p:nvGraphicFramePr>
        <p:xfrm>
          <a:off x="15969057" y="34218478"/>
          <a:ext cx="12883572" cy="5516880"/>
        </p:xfrm>
        <a:graphic>
          <a:graphicData uri="http://schemas.openxmlformats.org/drawingml/2006/table">
            <a:tbl>
              <a:tblPr/>
              <a:tblGrid>
                <a:gridCol w="3821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8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 / 2019 </a:t>
                      </a: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Dec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>
                          <a:latin typeface="+mn-lt"/>
                        </a:rPr>
                        <a:t>Seq</a:t>
                      </a:r>
                      <a:r>
                        <a:rPr lang="en-US" sz="2800" b="0" strike="noStrike" spc="-1" dirty="0">
                          <a:latin typeface="+mn-lt"/>
                        </a:rPr>
                        <a:t> analysis workshop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17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18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 smtClean="0">
                          <a:latin typeface="+mn-lt"/>
                        </a:rPr>
                        <a:t>Seq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analysis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Belgrad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SP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859385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Mar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33302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23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Apr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Elixir Galaxy Community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Roscoff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FR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250844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Host of Galaxy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Community 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Conference (GCC)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6786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ISMB: Workshop for reproducible research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Basel, CH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384205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GCB: Workshop for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Workflows, Tools and Data Management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Heidelberg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6174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23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27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</a:p>
                    <a:p>
                      <a:pPr algn="l"/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315833"/>
                  </a:ext>
                </a:extLst>
              </a:tr>
            </a:tbl>
          </a:graphicData>
        </a:graphic>
      </p:graphicFrame>
      <p:sp>
        <p:nvSpPr>
          <p:cNvPr id="66" name="CustomShape 15"/>
          <p:cNvSpPr/>
          <p:nvPr/>
        </p:nvSpPr>
        <p:spPr>
          <a:xfrm>
            <a:off x="1214773" y="38431471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10.1101/115063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Galaxy: Easing entry barriers into complex data analyses for biomedical researchers.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10.1371/journal.pcbi.1005425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67" name="Grafik 70"/>
          <p:cNvPicPr/>
          <p:nvPr/>
        </p:nvPicPr>
        <p:blipFill>
          <a:blip r:embed="rId18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68" name="Grafik 59"/>
          <p:cNvPicPr/>
          <p:nvPr/>
        </p:nvPicPr>
        <p:blipFill>
          <a:blip r:embed="rId19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69" name="Grafik 58"/>
          <p:cNvPicPr/>
          <p:nvPr/>
        </p:nvPicPr>
        <p:blipFill>
          <a:blip r:embed="rId20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enutzerdefiniert 4">
      <a:dk1>
        <a:sysClr val="windowText" lastClr="000000"/>
      </a:dk1>
      <a:lt1>
        <a:sysClr val="window" lastClr="FFFFFF"/>
      </a:lt1>
      <a:dk2>
        <a:srgbClr val="005AA9"/>
      </a:dk2>
      <a:lt2>
        <a:srgbClr val="EEECE1"/>
      </a:lt2>
      <a:accent1>
        <a:srgbClr val="005AA9"/>
      </a:accent1>
      <a:accent2>
        <a:srgbClr val="EB008B"/>
      </a:accent2>
      <a:accent3>
        <a:srgbClr val="00ADEF"/>
      </a:accent3>
      <a:accent4>
        <a:srgbClr val="939495"/>
      </a:accent4>
      <a:accent5>
        <a:srgbClr val="58595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582</Words>
  <Application>Microsoft Office PowerPoint</Application>
  <PresentationFormat>Custom</PresentationFormat>
  <Paragraphs>136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DejaVu Sans</vt:lpstr>
      <vt:lpstr>ＭＳ 明朝</vt:lpstr>
      <vt:lpstr>Symbol</vt:lpstr>
      <vt:lpstr>Times-Roman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125</cp:revision>
  <cp:lastPrinted>2019-11-19T10:57:10Z</cp:lastPrinted>
  <dcterms:created xsi:type="dcterms:W3CDTF">2017-04-24T13:23:08Z</dcterms:created>
  <dcterms:modified xsi:type="dcterms:W3CDTF">2020-01-08T16:57:15Z</dcterms:modified>
</cp:coreProperties>
</file>